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300" r:id="rId3"/>
    <p:sldId id="313" r:id="rId4"/>
    <p:sldId id="295" r:id="rId5"/>
    <p:sldId id="296" r:id="rId6"/>
    <p:sldId id="302" r:id="rId7"/>
    <p:sldId id="301" r:id="rId8"/>
    <p:sldId id="289" r:id="rId9"/>
    <p:sldId id="260" r:id="rId10"/>
    <p:sldId id="286" r:id="rId11"/>
    <p:sldId id="303" r:id="rId12"/>
    <p:sldId id="292" r:id="rId13"/>
    <p:sldId id="290" r:id="rId14"/>
    <p:sldId id="29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04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CDC21-45EB-4C0D-9B30-84699C713244}" type="datetimeFigureOut">
              <a:rPr lang="en-GB" smtClean="0"/>
              <a:pPr/>
              <a:t>21/09/2016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7474A-FC6E-4DE9-AAB8-5F6D95861E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351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7474A-FC6E-4DE9-AAB8-5F6D95861EA0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66" y="4344680"/>
            <a:ext cx="5030070" cy="41137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0B0750-5A73-49C8-B30A-48F84C3AD5FE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000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F383E-D0CE-413B-8D3E-CEF4C2F1A20F}" type="slidenum">
              <a:rPr lang="en-GB" smtClean="0">
                <a:latin typeface="Arial" charset="0"/>
              </a:rPr>
              <a:pPr/>
              <a:t>9</a:t>
            </a:fld>
            <a:endParaRPr lang="en-GB" smtClean="0"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7474A-FC6E-4DE9-AAB8-5F6D95861EA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780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7474A-FC6E-4DE9-AAB8-5F6D95861EA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568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F038E5-6437-4B41-8FCB-52C8C5DA25C3}" type="datetimeFigureOut">
              <a:rPr lang="en-GB" smtClean="0"/>
              <a:pPr/>
              <a:t>21/09/2016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E2E7C2-16DB-4E3F-ABDA-4EEBC0AD32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8E5-6437-4B41-8FCB-52C8C5DA25C3}" type="datetimeFigureOut">
              <a:rPr lang="en-GB" smtClean="0"/>
              <a:pPr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2E7C2-16DB-4E3F-ABDA-4EEBC0AD32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8E5-6437-4B41-8FCB-52C8C5DA25C3}" type="datetimeFigureOut">
              <a:rPr lang="en-GB" smtClean="0"/>
              <a:pPr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2E7C2-16DB-4E3F-ABDA-4EEBC0AD32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8E5-6437-4B41-8FCB-52C8C5DA25C3}" type="datetimeFigureOut">
              <a:rPr lang="en-GB" smtClean="0"/>
              <a:pPr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2E7C2-16DB-4E3F-ABDA-4EEBC0AD32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8E5-6437-4B41-8FCB-52C8C5DA25C3}" type="datetimeFigureOut">
              <a:rPr lang="en-GB" smtClean="0"/>
              <a:pPr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2E7C2-16DB-4E3F-ABDA-4EEBC0AD32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8E5-6437-4B41-8FCB-52C8C5DA25C3}" type="datetimeFigureOut">
              <a:rPr lang="en-GB" smtClean="0"/>
              <a:pPr/>
              <a:t>21/09/2016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2E7C2-16DB-4E3F-ABDA-4EEBC0AD32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8E5-6437-4B41-8FCB-52C8C5DA25C3}" type="datetimeFigureOut">
              <a:rPr lang="en-GB" smtClean="0"/>
              <a:pPr/>
              <a:t>21/09/2016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2E7C2-16DB-4E3F-ABDA-4EEBC0AD32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8E5-6437-4B41-8FCB-52C8C5DA25C3}" type="datetimeFigureOut">
              <a:rPr lang="en-GB" smtClean="0"/>
              <a:pPr/>
              <a:t>21/09/2016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2E7C2-16DB-4E3F-ABDA-4EEBC0AD32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038E5-6437-4B41-8FCB-52C8C5DA25C3}" type="datetimeFigureOut">
              <a:rPr lang="en-GB" smtClean="0"/>
              <a:pPr/>
              <a:t>21/09/2016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2E7C2-16DB-4E3F-ABDA-4EEBC0AD32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EF038E5-6437-4B41-8FCB-52C8C5DA25C3}" type="datetimeFigureOut">
              <a:rPr lang="en-GB" smtClean="0"/>
              <a:pPr/>
              <a:t>21/09/2016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E2E7C2-16DB-4E3F-ABDA-4EEBC0AD320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F038E5-6437-4B41-8FCB-52C8C5DA25C3}" type="datetimeFigureOut">
              <a:rPr lang="en-GB" smtClean="0"/>
              <a:pPr/>
              <a:t>21/09/2016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E2E7C2-16DB-4E3F-ABDA-4EEBC0AD320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F038E5-6437-4B41-8FCB-52C8C5DA25C3}" type="datetimeFigureOut">
              <a:rPr lang="en-GB" smtClean="0"/>
              <a:pPr/>
              <a:t>21/09/2016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6E2E7C2-16DB-4E3F-ABDA-4EEBC0AD320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6768752" cy="38388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5419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Humanising</a:t>
            </a:r>
            <a:r>
              <a:rPr lang="en-US" sz="2400" dirty="0" smtClean="0"/>
              <a:t> Healthcare:</a:t>
            </a:r>
          </a:p>
          <a:p>
            <a:r>
              <a:rPr lang="en-US" sz="2400" dirty="0" smtClean="0"/>
              <a:t>Patterns of hope for a system under strain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9832" y="48691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Dr Margaret Hannah</a:t>
            </a:r>
          </a:p>
          <a:p>
            <a:r>
              <a:rPr lang="en-US" dirty="0" smtClean="0"/>
              <a:t>Deputy Director of Public Health</a:t>
            </a:r>
          </a:p>
          <a:p>
            <a:r>
              <a:rPr lang="en-US" dirty="0" smtClean="0"/>
              <a:t>NHS Fife</a:t>
            </a:r>
          </a:p>
          <a:p>
            <a:r>
              <a:rPr lang="en-US" dirty="0" smtClean="0"/>
              <a:t>Visiting Professor, Robert Gordon University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“We </a:t>
            </a:r>
            <a:r>
              <a:rPr lang="en-GB" dirty="0"/>
              <a:t>don’t think about specific diseases, but </a:t>
            </a:r>
            <a:r>
              <a:rPr lang="en-GB" dirty="0" smtClean="0"/>
              <a:t>relationships”</a:t>
            </a:r>
            <a:endParaRPr lang="en-GB" dirty="0"/>
          </a:p>
          <a:p>
            <a:r>
              <a:rPr lang="en-GB" dirty="0"/>
              <a:t>“Diseases don</a:t>
            </a:r>
            <a:r>
              <a:rPr lang="fr-FR" dirty="0"/>
              <a:t>’</a:t>
            </a:r>
            <a:r>
              <a:rPr lang="en-GB" dirty="0"/>
              <a:t>t have people, people have diseases”</a:t>
            </a:r>
          </a:p>
          <a:p>
            <a:r>
              <a:rPr lang="en-GB" dirty="0"/>
              <a:t>“It’s not just someone with medical problems, this was Miss Alice”</a:t>
            </a:r>
          </a:p>
          <a:p>
            <a:r>
              <a:rPr lang="en-GB" dirty="0" smtClean="0"/>
              <a:t>3 </a:t>
            </a:r>
            <a:r>
              <a:rPr lang="en-GB" dirty="0"/>
              <a:t>types of consultation room, ICT support</a:t>
            </a:r>
          </a:p>
          <a:p>
            <a:r>
              <a:rPr lang="en-GB" dirty="0" smtClean="0"/>
              <a:t>“Building and sustaining relationships is not that easy”</a:t>
            </a:r>
          </a:p>
          <a:p>
            <a:r>
              <a:rPr lang="en-GB" dirty="0" smtClean="0"/>
              <a:t>“</a:t>
            </a:r>
            <a:r>
              <a:rPr lang="en-GB" dirty="0"/>
              <a:t>I’m a recovering physician” </a:t>
            </a:r>
            <a:r>
              <a:rPr lang="en-US" dirty="0"/>
              <a:t>–</a:t>
            </a:r>
            <a:r>
              <a:rPr lang="en-GB" dirty="0"/>
              <a:t> training the </a:t>
            </a:r>
            <a:r>
              <a:rPr lang="en-GB" dirty="0" smtClean="0"/>
              <a:t>workforce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future is already here: </a:t>
            </a:r>
            <a:r>
              <a:rPr lang="en-GB" dirty="0" err="1" smtClean="0"/>
              <a:t>Southcentral</a:t>
            </a:r>
            <a:r>
              <a:rPr lang="en-GB" dirty="0" smtClean="0"/>
              <a:t> Foundation, Alaska,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3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Talking Room</a:t>
            </a:r>
            <a:endParaRPr lang="en-US" dirty="0"/>
          </a:p>
        </p:txBody>
      </p:sp>
      <p:pic>
        <p:nvPicPr>
          <p:cNvPr id="4" name="Picture 4" descr="talking roo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59196"/>
            <a:ext cx="7306519" cy="548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48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ew Imag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270000"/>
            <a:ext cx="72009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7378080"/>
      </p:ext>
    </p:extLst>
  </p:cSld>
  <p:clrMapOvr>
    <a:masterClrMapping/>
  </p:clrMapOvr>
  <p:transition advTm="7346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15816" y="260648"/>
            <a:ext cx="4978896" cy="1143000"/>
          </a:xfrm>
        </p:spPr>
        <p:txBody>
          <a:bodyPr/>
          <a:lstStyle/>
          <a:p>
            <a:r>
              <a:rPr lang="en-US" dirty="0" smtClean="0"/>
              <a:t>Shift in mindset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7544" y="1628800"/>
            <a:ext cx="4040188" cy="39417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r>
              <a:rPr lang="en-US" sz="2400" b="1" i="1" dirty="0" smtClean="0"/>
              <a:t>Belief in the past</a:t>
            </a:r>
            <a:endParaRPr lang="en-GB" sz="2400" i="1" dirty="0" smtClean="0"/>
          </a:p>
          <a:p>
            <a:r>
              <a:rPr lang="en-US" sz="2400" dirty="0" smtClean="0"/>
              <a:t>People have to change, </a:t>
            </a:r>
          </a:p>
          <a:p>
            <a:pPr>
              <a:buNone/>
            </a:pPr>
            <a:r>
              <a:rPr lang="en-US" sz="2400" dirty="0" smtClean="0"/>
              <a:t>not us.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r>
              <a:rPr lang="en-US" sz="2400" dirty="0" smtClean="0"/>
              <a:t>We need more staff.</a:t>
            </a:r>
            <a:endParaRPr lang="en-GB" sz="2400" dirty="0" smtClean="0"/>
          </a:p>
          <a:p>
            <a:endParaRPr lang="en-GB" sz="2400" dirty="0"/>
          </a:p>
          <a:p>
            <a:endParaRPr lang="en-US" sz="2400" dirty="0"/>
          </a:p>
          <a:p>
            <a:pPr marL="0" indent="0">
              <a:buNone/>
            </a:pPr>
            <a:endParaRPr lang="en-GB" sz="2400" dirty="0" smtClean="0"/>
          </a:p>
          <a:p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6490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endParaRPr lang="en-US" sz="2400" b="1" i="1" dirty="0" smtClean="0"/>
          </a:p>
          <a:p>
            <a:pPr marL="0" indent="0">
              <a:buNone/>
            </a:pPr>
            <a:r>
              <a:rPr lang="en-US" sz="2600" b="1" i="1" dirty="0" smtClean="0"/>
              <a:t>Belief </a:t>
            </a:r>
            <a:r>
              <a:rPr lang="en-US" sz="2600" b="1" i="1" dirty="0"/>
              <a:t>now</a:t>
            </a:r>
            <a:endParaRPr lang="en-GB" sz="2600" i="1" dirty="0"/>
          </a:p>
          <a:p>
            <a:r>
              <a:rPr lang="en-US" sz="2600" dirty="0"/>
              <a:t>We have to change </a:t>
            </a:r>
            <a:r>
              <a:rPr lang="en-US" sz="2600" dirty="0" smtClean="0"/>
              <a:t>first </a:t>
            </a:r>
            <a:r>
              <a:rPr lang="en-US" sz="2600" dirty="0"/>
              <a:t>to facilitate change in </a:t>
            </a:r>
            <a:r>
              <a:rPr lang="en-US" sz="2600" dirty="0" smtClean="0"/>
              <a:t>others.</a:t>
            </a:r>
          </a:p>
          <a:p>
            <a:endParaRPr lang="en-GB" sz="2600" dirty="0" smtClean="0"/>
          </a:p>
          <a:p>
            <a:pPr>
              <a:buNone/>
            </a:pPr>
            <a:endParaRPr lang="en-GB" sz="2600" dirty="0"/>
          </a:p>
          <a:p>
            <a:r>
              <a:rPr lang="en-US" sz="2600" dirty="0"/>
              <a:t>We do not need </a:t>
            </a:r>
            <a:r>
              <a:rPr lang="en-US" sz="2600" dirty="0" smtClean="0"/>
              <a:t>more </a:t>
            </a:r>
            <a:r>
              <a:rPr lang="en-US" sz="2600" dirty="0"/>
              <a:t>staff but </a:t>
            </a:r>
            <a:r>
              <a:rPr lang="en-US" sz="2600" dirty="0" smtClean="0"/>
              <a:t>we need </a:t>
            </a:r>
            <a:r>
              <a:rPr lang="en-US" sz="2600" dirty="0"/>
              <a:t>to work differently, </a:t>
            </a:r>
            <a:r>
              <a:rPr lang="en-US" sz="2600" dirty="0" smtClean="0"/>
              <a:t>in </a:t>
            </a:r>
            <a:r>
              <a:rPr lang="en-US" sz="2600" dirty="0"/>
              <a:t>a more integrated way and in real partnership with our community</a:t>
            </a:r>
            <a:r>
              <a:rPr lang="en-US" sz="2400" dirty="0"/>
              <a:t>. 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9" name="Picture 8" descr="6radicalchange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296144" cy="145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2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83568" y="1556792"/>
            <a:ext cx="3394075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i="1" dirty="0" smtClean="0"/>
              <a:t>Belief in past</a:t>
            </a:r>
          </a:p>
          <a:p>
            <a:r>
              <a:rPr lang="en-US" sz="2400" dirty="0" smtClean="0"/>
              <a:t>We are trained to provide health and social care </a:t>
            </a:r>
            <a:r>
              <a:rPr lang="en-US" sz="2400" dirty="0"/>
              <a:t>but are being asked to provide </a:t>
            </a:r>
            <a:r>
              <a:rPr lang="en-US" sz="2400" dirty="0" smtClean="0"/>
              <a:t>psycho-spiritual </a:t>
            </a:r>
            <a:r>
              <a:rPr lang="en-US" sz="2400" dirty="0"/>
              <a:t>care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Only if we are doing something are we providing </a:t>
            </a:r>
            <a:r>
              <a:rPr lang="en-US" sz="2400" dirty="0" smtClean="0"/>
              <a:t>services.</a:t>
            </a:r>
            <a:endParaRPr lang="en-GB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237038" y="1484784"/>
            <a:ext cx="490696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i="1" dirty="0" smtClean="0"/>
              <a:t>Belief now</a:t>
            </a:r>
          </a:p>
          <a:p>
            <a:r>
              <a:rPr lang="en-US" sz="2400" dirty="0" smtClean="0"/>
              <a:t>We </a:t>
            </a:r>
            <a:r>
              <a:rPr lang="en-US" sz="2400" dirty="0"/>
              <a:t>can’t provide </a:t>
            </a:r>
            <a:r>
              <a:rPr lang="en-US" sz="2400" dirty="0" smtClean="0"/>
              <a:t>health and social care </a:t>
            </a:r>
            <a:r>
              <a:rPr lang="en-US" sz="2400" dirty="0"/>
              <a:t>without </a:t>
            </a:r>
            <a:r>
              <a:rPr lang="en-US" sz="2400" dirty="0" smtClean="0"/>
              <a:t>exploring people’s hopes for the future – what matters to them, what gives them </a:t>
            </a:r>
            <a:r>
              <a:rPr lang="en-US" sz="2400" dirty="0"/>
              <a:t>joy in </a:t>
            </a:r>
            <a:r>
              <a:rPr lang="en-US" sz="2400" dirty="0" smtClean="0"/>
              <a:t>their lives, helps them thrive, not just survive.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US" sz="2400" dirty="0"/>
              <a:t>Good quality conversation is itself </a:t>
            </a:r>
            <a:r>
              <a:rPr lang="en-US" sz="2400" dirty="0" smtClean="0"/>
              <a:t>of great value and a service to another human being.</a:t>
            </a:r>
            <a:endParaRPr lang="en-GB" sz="24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43808" y="188640"/>
            <a:ext cx="5220072" cy="1143000"/>
          </a:xfrm>
        </p:spPr>
        <p:txBody>
          <a:bodyPr/>
          <a:lstStyle/>
          <a:p>
            <a:r>
              <a:rPr lang="en-US" dirty="0"/>
              <a:t>Shift in mindset </a:t>
            </a:r>
          </a:p>
        </p:txBody>
      </p:sp>
      <p:pic>
        <p:nvPicPr>
          <p:cNvPr id="6" name="Picture 5" descr="6radicalchang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1296144" cy="145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Take five minutes with one or two others and discuss what’s on your mind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on your mind?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6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five minutes again, in your small group of twos or threes discuss what might lie behind the thoughts that are on your mind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lies behind what’s on your mind?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9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0" y="6243638"/>
            <a:ext cx="9144000" cy="609600"/>
          </a:xfrm>
          <a:prstGeom prst="rect">
            <a:avLst/>
          </a:prstGeom>
          <a:solidFill>
            <a:srgbClr val="296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395536" y="6319838"/>
            <a:ext cx="554806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sz="2400" dirty="0" err="1">
                <a:solidFill>
                  <a:srgbClr val="FFFFFF"/>
                </a:solidFill>
                <a:latin typeface="Perpetua" charset="0"/>
              </a:rPr>
              <a:t>www.internationalfuturesforum.com</a:t>
            </a:r>
            <a:endParaRPr lang="en-GB" sz="2400" dirty="0">
              <a:solidFill>
                <a:srgbClr val="FFFFFF"/>
              </a:solidFill>
              <a:latin typeface="Perpetua" charset="0"/>
            </a:endParaRPr>
          </a:p>
        </p:txBody>
      </p:sp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13" y="6324600"/>
            <a:ext cx="407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676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0" y="6243638"/>
            <a:ext cx="9144000" cy="609600"/>
          </a:xfrm>
          <a:prstGeom prst="rect">
            <a:avLst/>
          </a:prstGeom>
          <a:solidFill>
            <a:srgbClr val="296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323528" y="6319838"/>
            <a:ext cx="562007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sz="2400" dirty="0" err="1">
                <a:solidFill>
                  <a:srgbClr val="FFFFFF"/>
                </a:solidFill>
                <a:latin typeface="Perpetua" charset="0"/>
              </a:rPr>
              <a:t>www.internationalfuturesforum.com</a:t>
            </a:r>
            <a:endParaRPr lang="en-GB" sz="2400" dirty="0">
              <a:solidFill>
                <a:srgbClr val="FFFFFF"/>
              </a:solidFill>
              <a:latin typeface="Perpetua" charset="0"/>
            </a:endParaRPr>
          </a:p>
        </p:txBody>
      </p:sp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13" y="6324600"/>
            <a:ext cx="407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0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3846513"/>
            <a:ext cx="3240088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568325"/>
            <a:ext cx="5473700" cy="314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76200" y="6324600"/>
            <a:ext cx="455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en-US" sz="2400">
                <a:solidFill>
                  <a:srgbClr val="FFFFFF"/>
                </a:solidFill>
                <a:latin typeface="Perpetua" pitchFamily="18" charset="0"/>
              </a:rPr>
              <a:t>www.internationalfuturesforum.com</a:t>
            </a:r>
          </a:p>
        </p:txBody>
      </p:sp>
      <p:pic>
        <p:nvPicPr>
          <p:cNvPr id="1873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0" y="908050"/>
            <a:ext cx="3967163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400" name="Rectangle 8"/>
          <p:cNvSpPr>
            <a:spLocks noChangeArrowheads="1"/>
          </p:cNvSpPr>
          <p:nvPr/>
        </p:nvSpPr>
        <p:spPr bwMode="auto">
          <a:xfrm>
            <a:off x="0" y="6243638"/>
            <a:ext cx="9144000" cy="609600"/>
          </a:xfrm>
          <a:prstGeom prst="rect">
            <a:avLst/>
          </a:prstGeom>
          <a:solidFill>
            <a:srgbClr val="2962A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7401" name="Rectangle 9"/>
          <p:cNvSpPr>
            <a:spLocks noChangeArrowheads="1"/>
          </p:cNvSpPr>
          <p:nvPr/>
        </p:nvSpPr>
        <p:spPr bwMode="auto">
          <a:xfrm>
            <a:off x="838200" y="6319838"/>
            <a:ext cx="56780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GB" altLang="en-US" sz="2400" dirty="0" err="1">
                <a:solidFill>
                  <a:srgbClr val="FFFFFF"/>
                </a:solidFill>
                <a:latin typeface="Perpetua" pitchFamily="18" charset="0"/>
              </a:rPr>
              <a:t>www.internationalfuturesforum.com</a:t>
            </a:r>
            <a:endParaRPr lang="en-GB" altLang="en-US" sz="2400" dirty="0">
              <a:solidFill>
                <a:srgbClr val="FFFFFF"/>
              </a:solidFill>
              <a:latin typeface="Perpetua" pitchFamily="18" charset="0"/>
            </a:endParaRPr>
          </a:p>
        </p:txBody>
      </p:sp>
      <p:pic>
        <p:nvPicPr>
          <p:cNvPr id="18740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7413" y="6324600"/>
            <a:ext cx="407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940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3140968"/>
            <a:ext cx="62313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Survivors</a:t>
            </a:r>
            <a:r>
              <a:rPr lang="en-US" sz="3200" dirty="0"/>
              <a:t> d</a:t>
            </a:r>
            <a:r>
              <a:rPr lang="en-US" sz="3200" dirty="0" smtClean="0"/>
              <a:t>iscard the hope of rescue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37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￼￼￼</a:t>
            </a:r>
          </a:p>
        </p:txBody>
      </p:sp>
      <p:pic>
        <p:nvPicPr>
          <p:cNvPr id="4" name="Picture 3" descr="6radicalchang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327"/>
            <a:ext cx="6264696" cy="703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Parchmen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1187624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chemeClr val="bg1"/>
                </a:solidFill>
              </a:rPr>
              <a:t>Three</a:t>
            </a:r>
            <a:r>
              <a:rPr lang="en-GB" sz="3600" dirty="0" smtClean="0"/>
              <a:t> </a:t>
            </a:r>
            <a:r>
              <a:rPr lang="en-GB" sz="3600" dirty="0" smtClean="0">
                <a:solidFill>
                  <a:schemeClr val="bg1"/>
                </a:solidFill>
              </a:rPr>
              <a:t>Horizons</a:t>
            </a:r>
            <a:r>
              <a:rPr lang="en-GB" sz="3600" dirty="0" smtClean="0"/>
              <a:t> </a:t>
            </a:r>
            <a:r>
              <a:rPr lang="en-GB" sz="3600" dirty="0" smtClean="0">
                <a:solidFill>
                  <a:schemeClr val="bg1"/>
                </a:solidFill>
              </a:rPr>
              <a:t>Framework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395288" y="2997200"/>
            <a:ext cx="8137525" cy="2303463"/>
          </a:xfrm>
          <a:custGeom>
            <a:avLst/>
            <a:gdLst>
              <a:gd name="T0" fmla="*/ 0 w 4899"/>
              <a:gd name="T1" fmla="*/ 16445 h 2101"/>
              <a:gd name="T2" fmla="*/ 1355424 w 4899"/>
              <a:gd name="T3" fmla="*/ 65782 h 2101"/>
              <a:gd name="T4" fmla="*/ 2335448 w 4899"/>
              <a:gd name="T5" fmla="*/ 413330 h 2101"/>
              <a:gd name="T6" fmla="*/ 3842028 w 4899"/>
              <a:gd name="T7" fmla="*/ 1408829 h 2101"/>
              <a:gd name="T8" fmla="*/ 5047956 w 4899"/>
              <a:gd name="T9" fmla="*/ 2105020 h 2101"/>
              <a:gd name="T10" fmla="*/ 6554535 w 4899"/>
              <a:gd name="T11" fmla="*/ 2254127 h 2101"/>
              <a:gd name="T12" fmla="*/ 8137525 w 4899"/>
              <a:gd name="T13" fmla="*/ 2303463 h 210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99"/>
              <a:gd name="T22" fmla="*/ 0 h 2101"/>
              <a:gd name="T23" fmla="*/ 4899 w 4899"/>
              <a:gd name="T24" fmla="*/ 2101 h 210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99" h="2101">
                <a:moveTo>
                  <a:pt x="0" y="15"/>
                </a:moveTo>
                <a:cubicBezTo>
                  <a:pt x="291" y="7"/>
                  <a:pt x="582" y="0"/>
                  <a:pt x="816" y="60"/>
                </a:cubicBezTo>
                <a:cubicBezTo>
                  <a:pt x="1050" y="120"/>
                  <a:pt x="1157" y="173"/>
                  <a:pt x="1406" y="377"/>
                </a:cubicBezTo>
                <a:cubicBezTo>
                  <a:pt x="1655" y="581"/>
                  <a:pt x="2041" y="1028"/>
                  <a:pt x="2313" y="1285"/>
                </a:cubicBezTo>
                <a:cubicBezTo>
                  <a:pt x="2585" y="1542"/>
                  <a:pt x="2767" y="1791"/>
                  <a:pt x="3039" y="1920"/>
                </a:cubicBezTo>
                <a:cubicBezTo>
                  <a:pt x="3311" y="2049"/>
                  <a:pt x="3636" y="2026"/>
                  <a:pt x="3946" y="2056"/>
                </a:cubicBezTo>
                <a:cubicBezTo>
                  <a:pt x="4256" y="2086"/>
                  <a:pt x="4577" y="2093"/>
                  <a:pt x="4899" y="2101"/>
                </a:cubicBezTo>
              </a:path>
            </a:pathLst>
          </a:custGeom>
          <a:noFill/>
          <a:ln w="38100" cmpd="sng">
            <a:solidFill>
              <a:srgbClr val="FF33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395288" y="1557338"/>
            <a:ext cx="8280400" cy="4464050"/>
          </a:xfrm>
          <a:custGeom>
            <a:avLst/>
            <a:gdLst>
              <a:gd name="T0" fmla="*/ 0 w 5171"/>
              <a:gd name="T1" fmla="*/ 4464050 h 2812"/>
              <a:gd name="T2" fmla="*/ 1378732 w 5171"/>
              <a:gd name="T3" fmla="*/ 4392613 h 2812"/>
              <a:gd name="T4" fmla="*/ 3194623 w 5171"/>
              <a:gd name="T5" fmla="*/ 4032250 h 2812"/>
              <a:gd name="T6" fmla="*/ 4720676 w 5171"/>
              <a:gd name="T7" fmla="*/ 3240087 h 2812"/>
              <a:gd name="T8" fmla="*/ 6536567 w 5171"/>
              <a:gd name="T9" fmla="*/ 1152525 h 2812"/>
              <a:gd name="T10" fmla="*/ 7553403 w 5171"/>
              <a:gd name="T11" fmla="*/ 215900 h 2812"/>
              <a:gd name="T12" fmla="*/ 8280400 w 5171"/>
              <a:gd name="T13" fmla="*/ 0 h 28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71"/>
              <a:gd name="T22" fmla="*/ 0 h 2812"/>
              <a:gd name="T23" fmla="*/ 5171 w 5171"/>
              <a:gd name="T24" fmla="*/ 2812 h 28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71" h="2812">
                <a:moveTo>
                  <a:pt x="0" y="2812"/>
                </a:moveTo>
                <a:cubicBezTo>
                  <a:pt x="264" y="2812"/>
                  <a:pt x="529" y="2812"/>
                  <a:pt x="861" y="2767"/>
                </a:cubicBezTo>
                <a:cubicBezTo>
                  <a:pt x="1193" y="2722"/>
                  <a:pt x="1647" y="2661"/>
                  <a:pt x="1995" y="2540"/>
                </a:cubicBezTo>
                <a:cubicBezTo>
                  <a:pt x="2343" y="2419"/>
                  <a:pt x="2600" y="2343"/>
                  <a:pt x="2948" y="2041"/>
                </a:cubicBezTo>
                <a:cubicBezTo>
                  <a:pt x="3296" y="1739"/>
                  <a:pt x="3787" y="1043"/>
                  <a:pt x="4082" y="726"/>
                </a:cubicBezTo>
                <a:cubicBezTo>
                  <a:pt x="4377" y="409"/>
                  <a:pt x="4535" y="257"/>
                  <a:pt x="4717" y="136"/>
                </a:cubicBezTo>
                <a:cubicBezTo>
                  <a:pt x="4899" y="15"/>
                  <a:pt x="5035" y="7"/>
                  <a:pt x="5171" y="0"/>
                </a:cubicBezTo>
              </a:path>
            </a:pathLst>
          </a:custGeom>
          <a:noFill/>
          <a:ln w="38100" cmpd="sng">
            <a:solidFill>
              <a:srgbClr val="009900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395288" y="2492375"/>
            <a:ext cx="8137525" cy="2220913"/>
          </a:xfrm>
          <a:custGeom>
            <a:avLst/>
            <a:gdLst>
              <a:gd name="T0" fmla="*/ 0 w 4944"/>
              <a:gd name="T1" fmla="*/ 2220913 h 1399"/>
              <a:gd name="T2" fmla="*/ 1343087 w 4944"/>
              <a:gd name="T3" fmla="*/ 2149476 h 1399"/>
              <a:gd name="T4" fmla="*/ 2462325 w 4944"/>
              <a:gd name="T5" fmla="*/ 1860551 h 1399"/>
              <a:gd name="T6" fmla="*/ 3359362 w 4944"/>
              <a:gd name="T7" fmla="*/ 1285875 h 1399"/>
              <a:gd name="T8" fmla="*/ 4328821 w 4944"/>
              <a:gd name="T9" fmla="*/ 420688 h 1399"/>
              <a:gd name="T10" fmla="*/ 5299925 w 4944"/>
              <a:gd name="T11" fmla="*/ 60325 h 1399"/>
              <a:gd name="T12" fmla="*/ 5897401 w 4944"/>
              <a:gd name="T13" fmla="*/ 60325 h 1399"/>
              <a:gd name="T14" fmla="*/ 6420809 w 4944"/>
              <a:gd name="T15" fmla="*/ 204788 h 1399"/>
              <a:gd name="T16" fmla="*/ 7166421 w 4944"/>
              <a:gd name="T17" fmla="*/ 781050 h 1399"/>
              <a:gd name="T18" fmla="*/ 7540049 w 4944"/>
              <a:gd name="T19" fmla="*/ 925513 h 1399"/>
              <a:gd name="T20" fmla="*/ 8137525 w 4944"/>
              <a:gd name="T21" fmla="*/ 996950 h 13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944"/>
              <a:gd name="T34" fmla="*/ 0 h 1399"/>
              <a:gd name="T35" fmla="*/ 4944 w 4944"/>
              <a:gd name="T36" fmla="*/ 1399 h 13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944" h="1399">
                <a:moveTo>
                  <a:pt x="0" y="1399"/>
                </a:moveTo>
                <a:cubicBezTo>
                  <a:pt x="283" y="1395"/>
                  <a:pt x="567" y="1392"/>
                  <a:pt x="816" y="1354"/>
                </a:cubicBezTo>
                <a:cubicBezTo>
                  <a:pt x="1065" y="1316"/>
                  <a:pt x="1292" y="1263"/>
                  <a:pt x="1496" y="1172"/>
                </a:cubicBezTo>
                <a:cubicBezTo>
                  <a:pt x="1700" y="1081"/>
                  <a:pt x="1852" y="961"/>
                  <a:pt x="2041" y="810"/>
                </a:cubicBezTo>
                <a:cubicBezTo>
                  <a:pt x="2230" y="659"/>
                  <a:pt x="2433" y="394"/>
                  <a:pt x="2630" y="265"/>
                </a:cubicBezTo>
                <a:cubicBezTo>
                  <a:pt x="2827" y="136"/>
                  <a:pt x="3061" y="76"/>
                  <a:pt x="3220" y="38"/>
                </a:cubicBezTo>
                <a:cubicBezTo>
                  <a:pt x="3379" y="0"/>
                  <a:pt x="3470" y="23"/>
                  <a:pt x="3583" y="38"/>
                </a:cubicBezTo>
                <a:cubicBezTo>
                  <a:pt x="3696" y="53"/>
                  <a:pt x="3773" y="53"/>
                  <a:pt x="3901" y="129"/>
                </a:cubicBezTo>
                <a:cubicBezTo>
                  <a:pt x="4029" y="205"/>
                  <a:pt x="4241" y="416"/>
                  <a:pt x="4354" y="492"/>
                </a:cubicBezTo>
                <a:cubicBezTo>
                  <a:pt x="4467" y="568"/>
                  <a:pt x="4483" y="560"/>
                  <a:pt x="4581" y="583"/>
                </a:cubicBezTo>
                <a:cubicBezTo>
                  <a:pt x="4679" y="606"/>
                  <a:pt x="4811" y="617"/>
                  <a:pt x="4944" y="628"/>
                </a:cubicBezTo>
              </a:path>
            </a:pathLst>
          </a:custGeom>
          <a:noFill/>
          <a:ln w="38100" cmpd="sng">
            <a:solidFill>
              <a:srgbClr val="0000CC"/>
            </a:solidFill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1042988" y="1196975"/>
            <a:ext cx="2520950" cy="1439863"/>
          </a:xfrm>
          <a:prstGeom prst="downArrow">
            <a:avLst>
              <a:gd name="adj1" fmla="val 65361"/>
              <a:gd name="adj2" fmla="val 25028"/>
            </a:avLst>
          </a:prstGeom>
          <a:solidFill>
            <a:srgbClr val="EAEAEA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Increasing</a:t>
            </a:r>
            <a:r>
              <a:rPr lang="en-GB" dirty="0">
                <a:latin typeface="Calibri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signs</a:t>
            </a:r>
            <a:r>
              <a:rPr lang="en-GB" dirty="0">
                <a:latin typeface="Calibri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of strain and system failures</a:t>
            </a:r>
            <a:r>
              <a:rPr lang="en-GB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611560" y="3284984"/>
            <a:ext cx="2089150" cy="1223963"/>
          </a:xfrm>
          <a:prstGeom prst="rightArrow">
            <a:avLst>
              <a:gd name="adj1" fmla="val 67361"/>
              <a:gd name="adj2" fmla="val 42672"/>
            </a:avLst>
          </a:prstGeom>
          <a:solidFill>
            <a:srgbClr val="EAEAEA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libri" pitchFamily="34" charset="0"/>
              </a:rPr>
              <a:t>Innovation to try and keep things going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 rot="-1108489">
            <a:off x="1857375" y="4298950"/>
            <a:ext cx="2447925" cy="1295400"/>
          </a:xfrm>
          <a:prstGeom prst="rightArrow">
            <a:avLst>
              <a:gd name="adj1" fmla="val 67583"/>
              <a:gd name="adj2" fmla="val 47181"/>
            </a:avLst>
          </a:prstGeom>
          <a:solidFill>
            <a:srgbClr val="EAEAEA"/>
          </a:solidFill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libri" pitchFamily="34" charset="0"/>
              </a:rPr>
              <a:t>Radically new ideas with better fit to new environment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935663" y="4864100"/>
            <a:ext cx="34559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new context for </a:t>
            </a:r>
          </a:p>
          <a:p>
            <a:pPr algn="ctr">
              <a:spcBef>
                <a:spcPct val="50000"/>
              </a:spcBef>
            </a:pPr>
            <a:r>
              <a:rPr lang="en-GB" u="sng" dirty="0">
                <a:solidFill>
                  <a:schemeClr val="bg1"/>
                </a:solidFill>
                <a:latin typeface="Calibri" pitchFamily="34" charset="0"/>
              </a:rPr>
              <a:t>useful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 old ways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7308850" y="3057525"/>
            <a:ext cx="154781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less </a:t>
            </a:r>
          </a:p>
          <a:p>
            <a:pPr algn="ctr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disruptive change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7235825" y="908050"/>
            <a:ext cx="1908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new paradigm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fits and takes off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 rot="-1559382">
            <a:off x="4133850" y="2166938"/>
            <a:ext cx="1657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innovation shifts allegiance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V="1">
            <a:off x="395288" y="908050"/>
            <a:ext cx="0" cy="54737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395288" y="6381750"/>
            <a:ext cx="8280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8243888" y="6491288"/>
            <a:ext cx="658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TIME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339975" y="5845175"/>
            <a:ext cx="4392613" cy="376238"/>
            <a:chOff x="1474" y="3682"/>
            <a:chExt cx="2767" cy="237"/>
          </a:xfrm>
        </p:grpSpPr>
        <p:sp>
          <p:nvSpPr>
            <p:cNvPr id="2075" name="Line 18"/>
            <p:cNvSpPr>
              <a:spLocks noChangeShapeType="1"/>
            </p:cNvSpPr>
            <p:nvPr/>
          </p:nvSpPr>
          <p:spPr bwMode="auto">
            <a:xfrm>
              <a:off x="1474" y="3884"/>
              <a:ext cx="2767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sysDot"/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6" name="Text Box 19"/>
            <p:cNvSpPr txBox="1">
              <a:spLocks noChangeArrowheads="1"/>
            </p:cNvSpPr>
            <p:nvPr/>
          </p:nvSpPr>
          <p:spPr bwMode="auto">
            <a:xfrm>
              <a:off x="1857" y="3682"/>
              <a:ext cx="2314" cy="23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chemeClr val="bg1"/>
                  </a:solidFill>
                  <a:latin typeface="Calibri" pitchFamily="34" charset="0"/>
                </a:rPr>
                <a:t>THE TURBULENT TRANSITION</a:t>
              </a:r>
              <a:endParaRPr 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76238" y="3000375"/>
            <a:ext cx="998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HORIZON 1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395288" y="4708525"/>
            <a:ext cx="998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HORIZON 2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395536" y="6021288"/>
            <a:ext cx="998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HORIZON 3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69" name="Text Box 23"/>
          <p:cNvSpPr txBox="1">
            <a:spLocks noChangeArrowheads="1"/>
          </p:cNvSpPr>
          <p:nvPr/>
        </p:nvSpPr>
        <p:spPr bwMode="auto">
          <a:xfrm>
            <a:off x="0" y="476672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VIABILITY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5003800" y="908050"/>
            <a:ext cx="2520950" cy="1439863"/>
          </a:xfrm>
          <a:prstGeom prst="downArrow">
            <a:avLst>
              <a:gd name="adj1" fmla="val 65361"/>
              <a:gd name="adj2" fmla="val 25028"/>
            </a:avLst>
          </a:prstGeom>
          <a:solidFill>
            <a:srgbClr val="EAEAEA"/>
          </a:solidFill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radically different operating environment</a:t>
            </a:r>
            <a:r>
              <a:rPr lang="en-GB" sz="1600" dirty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71" name="Text Box 28"/>
          <p:cNvSpPr txBox="1">
            <a:spLocks noChangeArrowheads="1"/>
          </p:cNvSpPr>
          <p:nvPr/>
        </p:nvSpPr>
        <p:spPr bwMode="auto">
          <a:xfrm>
            <a:off x="1476375" y="6021388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NOW</a:t>
            </a:r>
          </a:p>
        </p:txBody>
      </p:sp>
      <p:sp>
        <p:nvSpPr>
          <p:cNvPr id="2072" name="Rectangle 29"/>
          <p:cNvSpPr>
            <a:spLocks noChangeArrowheads="1"/>
          </p:cNvSpPr>
          <p:nvPr/>
        </p:nvSpPr>
        <p:spPr bwMode="auto">
          <a:xfrm>
            <a:off x="0" y="6453188"/>
            <a:ext cx="8099425" cy="404812"/>
          </a:xfrm>
          <a:prstGeom prst="rect">
            <a:avLst/>
          </a:prstGeom>
          <a:solidFill>
            <a:srgbClr val="2962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73" name="Rectangle 30"/>
          <p:cNvSpPr>
            <a:spLocks noChangeArrowheads="1"/>
          </p:cNvSpPr>
          <p:nvPr/>
        </p:nvSpPr>
        <p:spPr bwMode="auto">
          <a:xfrm>
            <a:off x="611188" y="6491288"/>
            <a:ext cx="376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>
                <a:solidFill>
                  <a:srgbClr val="FFFFFF"/>
                </a:solidFill>
              </a:rPr>
              <a:t>www.internationalfuturesforum.com</a:t>
            </a:r>
          </a:p>
        </p:txBody>
      </p:sp>
      <p:pic>
        <p:nvPicPr>
          <p:cNvPr id="2074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453188"/>
            <a:ext cx="40798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/>
      <p:bldP spid="3083" grpId="0"/>
      <p:bldP spid="3084" grpId="0"/>
      <p:bldP spid="3085" grpId="0"/>
      <p:bldP spid="3092" grpId="0"/>
      <p:bldP spid="3093" grpId="0"/>
      <p:bldP spid="3094" grpId="0"/>
      <p:bldP spid="309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16434</TotalTime>
  <Words>382</Words>
  <Application>Microsoft Office PowerPoint</Application>
  <PresentationFormat>On-screen Show (4:3)</PresentationFormat>
  <Paragraphs>77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PowerPoint Presentation</vt:lpstr>
      <vt:lpstr>What’s on your mind?</vt:lpstr>
      <vt:lpstr>What lies behind what’s on your mind?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Horizons Framework</vt:lpstr>
      <vt:lpstr>The future is already here: Southcentral Foundation, Alaska, </vt:lpstr>
      <vt:lpstr>Talking Room</vt:lpstr>
      <vt:lpstr>PowerPoint Presentation</vt:lpstr>
      <vt:lpstr>Shift in mindset </vt:lpstr>
      <vt:lpstr>Shift in mindset </vt:lpstr>
    </vt:vector>
  </TitlesOfParts>
  <Company>NHS FIFE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MARGARETH</dc:creator>
  <cp:lastModifiedBy>steve</cp:lastModifiedBy>
  <cp:revision>116</cp:revision>
  <cp:lastPrinted>2015-05-16T18:06:12Z</cp:lastPrinted>
  <dcterms:created xsi:type="dcterms:W3CDTF">2014-11-25T16:33:51Z</dcterms:created>
  <dcterms:modified xsi:type="dcterms:W3CDTF">2016-09-21T15:33:49Z</dcterms:modified>
</cp:coreProperties>
</file>